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8"/>
  </p:notesMasterIdLst>
  <p:sldIdLst>
    <p:sldId id="294" r:id="rId2"/>
    <p:sldId id="256" r:id="rId3"/>
    <p:sldId id="297" r:id="rId4"/>
    <p:sldId id="291" r:id="rId5"/>
    <p:sldId id="283" r:id="rId6"/>
    <p:sldId id="277" r:id="rId7"/>
    <p:sldId id="257" r:id="rId8"/>
    <p:sldId id="296" r:id="rId9"/>
    <p:sldId id="258" r:id="rId10"/>
    <p:sldId id="259" r:id="rId11"/>
    <p:sldId id="285" r:id="rId12"/>
    <p:sldId id="287" r:id="rId13"/>
    <p:sldId id="299" r:id="rId14"/>
    <p:sldId id="301" r:id="rId15"/>
    <p:sldId id="260" r:id="rId16"/>
    <p:sldId id="278" r:id="rId17"/>
    <p:sldId id="298" r:id="rId18"/>
    <p:sldId id="288" r:id="rId19"/>
    <p:sldId id="290" r:id="rId20"/>
    <p:sldId id="289" r:id="rId21"/>
    <p:sldId id="269" r:id="rId22"/>
    <p:sldId id="276" r:id="rId23"/>
    <p:sldId id="262" r:id="rId24"/>
    <p:sldId id="295" r:id="rId25"/>
    <p:sldId id="268" r:id="rId26"/>
    <p:sldId id="30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BFB"/>
    <a:srgbClr val="97E4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929"/>
  </p:normalViewPr>
  <p:slideViewPr>
    <p:cSldViewPr>
      <p:cViewPr varScale="1">
        <p:scale>
          <a:sx n="57" d="100"/>
          <a:sy n="57" d="100"/>
        </p:scale>
        <p:origin x="15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1E9D-E33A-40E2-A276-4CD8B7A03000}" type="datetimeFigureOut">
              <a:rPr lang="en-CA" smtClean="0"/>
              <a:t>2025-08-26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91D76-99A5-4DB0-8B44-F8A47F794F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397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Kwikwetlum</a:t>
            </a:r>
            <a:r>
              <a:rPr lang="en-CA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Kway-</a:t>
            </a:r>
            <a:r>
              <a:rPr lang="en-CA" sz="180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quet</a:t>
            </a:r>
            <a:r>
              <a:rPr lang="en-CA" sz="1800" i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-lam</a:t>
            </a:r>
            <a:endParaRPr lang="en-CA" sz="1200" dirty="0"/>
          </a:p>
          <a:p>
            <a:r>
              <a:rPr lang="en-CA" sz="1200" dirty="0" err="1"/>
              <a:t>səl̓ilwətaɁɬ</a:t>
            </a:r>
            <a:r>
              <a:rPr lang="en-CA" sz="1200" dirty="0"/>
              <a:t> </a:t>
            </a:r>
            <a:r>
              <a:rPr lang="en-CA" sz="1200" dirty="0" err="1"/>
              <a:t>təməxʷ</a:t>
            </a:r>
            <a:r>
              <a:rPr lang="en-CA" sz="1200" dirty="0"/>
              <a:t> </a:t>
            </a:r>
            <a:r>
              <a:rPr lang="en-CA" sz="800" dirty="0" err="1"/>
              <a:t>Tsleil-Waututh</a:t>
            </a:r>
            <a:r>
              <a:rPr lang="en-CA" sz="800" dirty="0"/>
              <a:t>):  Slay-</a:t>
            </a:r>
            <a:r>
              <a:rPr lang="en-CA" sz="800" dirty="0" err="1"/>
              <a:t>wa</a:t>
            </a:r>
            <a:r>
              <a:rPr lang="en-CA" sz="800" dirty="0"/>
              <a:t>-tooth</a:t>
            </a:r>
          </a:p>
          <a:p>
            <a:r>
              <a:rPr lang="en-CA" sz="1200" dirty="0"/>
              <a:t>Skwxwú7mesh-ulh</a:t>
            </a:r>
            <a:r>
              <a:rPr lang="en-CA" dirty="0"/>
              <a:t> </a:t>
            </a:r>
            <a:r>
              <a:rPr lang="en-CA" sz="800" dirty="0"/>
              <a:t>(Squamish)</a:t>
            </a:r>
          </a:p>
          <a:p>
            <a:r>
              <a:rPr lang="en-CA" sz="1200" dirty="0" err="1"/>
              <a:t>Stó:lō</a:t>
            </a:r>
            <a:endParaRPr lang="en-CA" sz="1200" dirty="0"/>
          </a:p>
          <a:p>
            <a:r>
              <a:rPr lang="en-CA" sz="1200" dirty="0" err="1"/>
              <a:t>Qayqayt</a:t>
            </a:r>
            <a:r>
              <a:rPr lang="en-CA" sz="1200" dirty="0"/>
              <a:t>  (Kee-Kite)</a:t>
            </a:r>
          </a:p>
          <a:p>
            <a:r>
              <a:rPr lang="en-CA" sz="1200" dirty="0" err="1"/>
              <a:t>Stz’uminus</a:t>
            </a:r>
            <a:r>
              <a:rPr lang="en-CA" sz="1200" dirty="0"/>
              <a:t> (</a:t>
            </a:r>
            <a:r>
              <a:rPr lang="en-CA" sz="1200" dirty="0" err="1"/>
              <a:t>Chemanus</a:t>
            </a:r>
            <a:r>
              <a:rPr lang="en-CA" sz="1200" dirty="0"/>
              <a:t>)</a:t>
            </a:r>
          </a:p>
          <a:p>
            <a:r>
              <a:rPr lang="en-CA" sz="1200" dirty="0" err="1"/>
              <a:t>Musqueam</a:t>
            </a:r>
            <a:r>
              <a:rPr lang="en-CA" sz="1200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91D76-99A5-4DB0-8B44-F8A47F794F6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0771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Music and Band courses are also FY.  Concert band 9/10 is block 0 (7:10 start) Choir and Jazz band are at lunch (block 3) Strong Orchestra is after school.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91D76-99A5-4DB0-8B44-F8A47F794F67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9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Music and Band courses are also FY.  Jazz Band 9 is in block 1 (7:40 -8:56) Concert band 9 and choir 9 are in block 5, often backed with PE. So, they have PE day 1 and concert band/choir day 2 (or vice versa).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91D76-99A5-4DB0-8B44-F8A47F794F67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4156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they are missing a course, they should fill out the Course Correction Form that will be on the school website.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91D76-99A5-4DB0-8B44-F8A47F794F67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259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2C3D0-7B70-4771-AF9E-8F6D27A227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77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37E-BF1C-4A1F-A9DC-FE6713C96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9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37E-BF1C-4A1F-A9DC-FE6713C96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3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37E-BF1C-4A1F-A9DC-FE6713C96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552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37E-BF1C-4A1F-A9DC-FE6713C96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71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37E-BF1C-4A1F-A9DC-FE6713C963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3950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37E-BF1C-4A1F-A9DC-FE6713C96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1CE14-F873-4BF2-B403-BEBDA0BC0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05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EB9F5-7653-4038-8CB3-1DECDBD73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47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FC9A38-290C-4DFA-BA73-2B563CA4BD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7FDF-D99B-4A76-AC66-1A2CB4FB9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445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C2B20-78F3-49ED-93B7-BAD7EEFFBE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38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37E-BF1C-4A1F-A9DC-FE6713C96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C5F8F-4A26-4814-A975-E9B6F2630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48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1ED10-C418-4B4C-9085-2413C5360B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0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46170-5C6D-4A5B-BD08-60ADC58FBF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4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CDA28-549F-40EF-89B9-CA1D656A64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0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0E37E-BF1C-4A1F-A9DC-FE6713C96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1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5CBFB"/>
            </a:gs>
            <a:gs pos="100000">
              <a:srgbClr val="97E4FF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C0E37E-BF1C-4A1F-A9DC-FE6713C963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11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Squamish_languag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5616-B280-4CB5-AC63-C6821E73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147" y="431005"/>
            <a:ext cx="3153752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If you haven’t downloaded it yet…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F5411-35B4-413F-937D-1DDB9EA20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1" r="10117" b="1"/>
          <a:stretch/>
        </p:blipFill>
        <p:spPr>
          <a:xfrm>
            <a:off x="395987" y="855525"/>
            <a:ext cx="3607308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E7BBB-93D7-42DE-958E-12934FFD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9539" y="2196306"/>
            <a:ext cx="4248474" cy="3615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 err="1"/>
              <a:t>Wifi</a:t>
            </a:r>
            <a:r>
              <a:rPr lang="en-US" sz="2800" dirty="0"/>
              <a:t>:  SD43-S</a:t>
            </a:r>
          </a:p>
          <a:p>
            <a:r>
              <a:rPr lang="en-US" sz="2800" dirty="0"/>
              <a:t>Use your user name and password (on timetable)</a:t>
            </a:r>
          </a:p>
          <a:p>
            <a:r>
              <a:rPr lang="en-US" sz="2800" dirty="0"/>
              <a:t>Go to App Store or Google Play</a:t>
            </a:r>
          </a:p>
          <a:p>
            <a:r>
              <a:rPr lang="en-US" sz="2800" dirty="0"/>
              <a:t>Search:  My School Day</a:t>
            </a:r>
          </a:p>
        </p:txBody>
      </p:sp>
    </p:spTree>
    <p:extLst>
      <p:ext uri="{BB962C8B-B14F-4D97-AF65-F5344CB8AC3E}">
        <p14:creationId xmlns:p14="http://schemas.microsoft.com/office/powerpoint/2010/main" val="299759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Schedules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219200"/>
            <a:ext cx="7848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At PMSS, we have 2 different bell schedules.</a:t>
            </a:r>
          </a:p>
          <a:p>
            <a:pPr>
              <a:lnSpc>
                <a:spcPct val="90000"/>
              </a:lnSpc>
            </a:pPr>
            <a:r>
              <a:rPr lang="en-US" sz="4400" dirty="0"/>
              <a:t>Monday Bell Schedule</a:t>
            </a:r>
          </a:p>
          <a:p>
            <a:pPr lvl="1">
              <a:lnSpc>
                <a:spcPct val="90000"/>
              </a:lnSpc>
            </a:pPr>
            <a:r>
              <a:rPr lang="en-US" sz="4400" dirty="0"/>
              <a:t>8:50-2:02   67 min classes</a:t>
            </a:r>
          </a:p>
          <a:p>
            <a:pPr>
              <a:lnSpc>
                <a:spcPct val="90000"/>
              </a:lnSpc>
            </a:pPr>
            <a:r>
              <a:rPr lang="en-US" sz="4400" dirty="0"/>
              <a:t>Flex Bell Schedule (Tues-Fri)</a:t>
            </a:r>
          </a:p>
          <a:p>
            <a:pPr lvl="1">
              <a:lnSpc>
                <a:spcPct val="90000"/>
              </a:lnSpc>
            </a:pPr>
            <a:r>
              <a:rPr lang="en-US" sz="4400" dirty="0"/>
              <a:t>8:56-3:16   75 min classes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CA26-72B1-4F4B-993E-359C9BDE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04664"/>
            <a:ext cx="7772400" cy="648072"/>
          </a:xfrm>
        </p:spPr>
        <p:txBody>
          <a:bodyPr/>
          <a:lstStyle/>
          <a:p>
            <a:r>
              <a:rPr lang="en-US" dirty="0"/>
              <a:t>Monday Bell Schedule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A0241B-A555-C602-C512-9BA33196D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75" y="1102229"/>
            <a:ext cx="9241150" cy="52565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B4FD67-4E0E-A046-2898-7DF72719FD25}"/>
              </a:ext>
            </a:extLst>
          </p:cNvPr>
          <p:cNvSpPr txBox="1"/>
          <p:nvPr/>
        </p:nvSpPr>
        <p:spPr>
          <a:xfrm>
            <a:off x="6521422" y="2204864"/>
            <a:ext cx="2592288" cy="923330"/>
          </a:xfrm>
          <a:prstGeom prst="rect">
            <a:avLst/>
          </a:prstGeom>
          <a:noFill/>
          <a:ln w="539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Most Grade 9 students will NOT have a block 1 class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52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5CA26-72B1-4F4B-993E-359C9BDE6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679689"/>
          </a:xfrm>
        </p:spPr>
        <p:txBody>
          <a:bodyPr/>
          <a:lstStyle/>
          <a:p>
            <a:r>
              <a:rPr lang="en-US" dirty="0"/>
              <a:t>Flex Bell Schedule </a:t>
            </a:r>
            <a:r>
              <a:rPr lang="en-US"/>
              <a:t>(Tuesday-Friday)</a:t>
            </a:r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327FF-2CEF-B6A4-036C-7D57926DF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07" y="868329"/>
            <a:ext cx="8930293" cy="58010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01FB95-8D54-FDA1-AA80-D93ACB2861A0}"/>
              </a:ext>
            </a:extLst>
          </p:cNvPr>
          <p:cNvSpPr txBox="1"/>
          <p:nvPr/>
        </p:nvSpPr>
        <p:spPr>
          <a:xfrm>
            <a:off x="6516014" y="2132856"/>
            <a:ext cx="2592288" cy="923330"/>
          </a:xfrm>
          <a:prstGeom prst="rect">
            <a:avLst/>
          </a:prstGeom>
          <a:noFill/>
          <a:ln w="53975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Most Grade 9 students will NOT have a block 1 class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32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67A5-E086-5131-8B3F-36418726A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0500"/>
            <a:ext cx="7772400" cy="1143000"/>
          </a:xfrm>
        </p:spPr>
        <p:txBody>
          <a:bodyPr/>
          <a:lstStyle/>
          <a:p>
            <a:r>
              <a:rPr lang="en-US" dirty="0"/>
              <a:t>What is Flex?</a:t>
            </a:r>
          </a:p>
        </p:txBody>
      </p:sp>
      <p:pic>
        <p:nvPicPr>
          <p:cNvPr id="6" name="Online Image Placeholder 5" descr="Teacher helping student in classroom">
            <a:extLst>
              <a:ext uri="{FF2B5EF4-FFF2-40B4-BE49-F238E27FC236}">
                <a16:creationId xmlns:a16="http://schemas.microsoft.com/office/drawing/2014/main" id="{A317BEE4-5AF7-A907-6986-543D23BCC476}"/>
              </a:ext>
            </a:extLst>
          </p:cNvPr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3" y="1336226"/>
            <a:ext cx="4244975" cy="282998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E0969-EF9D-30B9-E934-F49A5D7B7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02006" y="762000"/>
            <a:ext cx="4290474" cy="6096000"/>
          </a:xfrm>
        </p:spPr>
        <p:txBody>
          <a:bodyPr>
            <a:normAutofit/>
          </a:bodyPr>
          <a:lstStyle/>
          <a:p>
            <a:r>
              <a:rPr lang="en-US" dirty="0"/>
              <a:t>Opportunity to meet with a teacher one on one or in a small group</a:t>
            </a:r>
          </a:p>
          <a:p>
            <a:r>
              <a:rPr lang="en-US" dirty="0"/>
              <a:t>Catch up on missed work due to absences</a:t>
            </a:r>
          </a:p>
          <a:p>
            <a:r>
              <a:rPr lang="en-US" dirty="0"/>
              <a:t>Ask questions about challenging content</a:t>
            </a:r>
          </a:p>
          <a:p>
            <a:r>
              <a:rPr lang="en-US" dirty="0"/>
              <a:t>Get feedback on assignments before handing them in</a:t>
            </a:r>
          </a:p>
          <a:p>
            <a:r>
              <a:rPr lang="en-US" dirty="0"/>
              <a:t>Get help with challenging homework</a:t>
            </a:r>
          </a:p>
          <a:p>
            <a:r>
              <a:rPr lang="en-US" dirty="0"/>
              <a:t>Meet with group members to work on group projects</a:t>
            </a:r>
          </a:p>
          <a:p>
            <a:r>
              <a:rPr lang="en-US" dirty="0"/>
              <a:t>Write quizzes that were missed due to absences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11ED81-4B11-4C9A-32E8-2E6AC7963C2F}"/>
              </a:ext>
            </a:extLst>
          </p:cNvPr>
          <p:cNvSpPr txBox="1"/>
          <p:nvPr/>
        </p:nvSpPr>
        <p:spPr>
          <a:xfrm>
            <a:off x="479988" y="4321445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Tuesday-Friday</a:t>
            </a:r>
          </a:p>
          <a:p>
            <a:r>
              <a:rPr lang="en-US" sz="3600" dirty="0"/>
              <a:t>8:56-9:22</a:t>
            </a:r>
          </a:p>
        </p:txBody>
      </p:sp>
    </p:spTree>
    <p:extLst>
      <p:ext uri="{BB962C8B-B14F-4D97-AF65-F5344CB8AC3E}">
        <p14:creationId xmlns:p14="http://schemas.microsoft.com/office/powerpoint/2010/main" val="2093872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D55C9-89D8-DBF8-15C3-38C71B25B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3BE98A3-F300-978A-3D37-019860E76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week…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3B0C2EA-16F8-29BD-B20F-29C84C6DE51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233772" y="2060848"/>
            <a:ext cx="8676456" cy="4536504"/>
          </a:xfrm>
        </p:spPr>
        <p:txBody>
          <a:bodyPr>
            <a:noAutofit/>
          </a:bodyPr>
          <a:lstStyle/>
          <a:p>
            <a:r>
              <a:rPr lang="en-US" sz="3600" dirty="0"/>
              <a:t>Tuesday, Sept 2nd</a:t>
            </a:r>
          </a:p>
          <a:p>
            <a:pPr lvl="1"/>
            <a:r>
              <a:rPr lang="en-US" sz="3400" dirty="0"/>
              <a:t>Homeroom</a:t>
            </a:r>
          </a:p>
          <a:p>
            <a:pPr lvl="1"/>
            <a:r>
              <a:rPr lang="en-US" sz="3600" dirty="0"/>
              <a:t>Go directly to your homeroom class</a:t>
            </a:r>
          </a:p>
          <a:p>
            <a:pPr lvl="1"/>
            <a:endParaRPr lang="en-US" sz="3600" dirty="0"/>
          </a:p>
          <a:p>
            <a:r>
              <a:rPr lang="en-US" sz="3600" dirty="0"/>
              <a:t>Grade 9’s         10:15-11:30</a:t>
            </a:r>
          </a:p>
          <a:p>
            <a:r>
              <a:rPr lang="en-US" sz="3800" dirty="0"/>
              <a:t>Grade 10-12	11:00-11:30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15837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Wednesday Sept 3rd-Friday Sept 5th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33772" y="1484784"/>
            <a:ext cx="8676456" cy="5112568"/>
          </a:xfrm>
        </p:spPr>
        <p:txBody>
          <a:bodyPr>
            <a:noAutofit/>
          </a:bodyPr>
          <a:lstStyle/>
          <a:p>
            <a:r>
              <a:rPr lang="en-US" sz="3600" dirty="0"/>
              <a:t>Wednesday-Friday: 8:56 - 3:16 </a:t>
            </a:r>
          </a:p>
          <a:p>
            <a:pPr lvl="1"/>
            <a:r>
              <a:rPr lang="en-US" sz="3400" dirty="0"/>
              <a:t>Homeroom Schedule</a:t>
            </a:r>
          </a:p>
          <a:p>
            <a:pPr lvl="1"/>
            <a:r>
              <a:rPr lang="en-US" sz="3600" dirty="0"/>
              <a:t>Go directly to block 2 class at 8:56</a:t>
            </a:r>
          </a:p>
          <a:p>
            <a:endParaRPr lang="en-US" sz="3600" dirty="0"/>
          </a:p>
          <a:p>
            <a:r>
              <a:rPr lang="en-US" sz="3600" dirty="0"/>
              <a:t>Monday: 8:50 - 2:02  </a:t>
            </a:r>
          </a:p>
          <a:p>
            <a:pPr lvl="1"/>
            <a:r>
              <a:rPr lang="en-US" sz="3400" dirty="0"/>
              <a:t>Regular Monday Bell Schedule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1C20AA-A7C5-B8DE-7636-5C45A9D8C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33" y="1945296"/>
            <a:ext cx="8995338" cy="479003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470025"/>
          </a:xfrm>
        </p:spPr>
        <p:txBody>
          <a:bodyPr/>
          <a:lstStyle/>
          <a:p>
            <a:r>
              <a:rPr lang="en-US" dirty="0"/>
              <a:t>How to read your timetable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07525-E0C2-4AC2-A6B7-69EF8DF1E7C2}"/>
              </a:ext>
            </a:extLst>
          </p:cNvPr>
          <p:cNvSpPr txBox="1"/>
          <p:nvPr/>
        </p:nvSpPr>
        <p:spPr>
          <a:xfrm>
            <a:off x="5004048" y="1316427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Homeroom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B43A5F-F041-40E2-AC94-B9F16EB18474}"/>
              </a:ext>
            </a:extLst>
          </p:cNvPr>
          <p:cNvCxnSpPr>
            <a:cxnSpLocks/>
          </p:cNvCxnSpPr>
          <p:nvPr/>
        </p:nvCxnSpPr>
        <p:spPr>
          <a:xfrm flipH="1">
            <a:off x="4886675" y="1682553"/>
            <a:ext cx="367273" cy="1651608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55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AF10D-466C-54B2-9113-153798223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" y="3118397"/>
            <a:ext cx="9210647" cy="3424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07525-E0C2-4AC2-A6B7-69EF8DF1E7C2}"/>
              </a:ext>
            </a:extLst>
          </p:cNvPr>
          <p:cNvSpPr txBox="1"/>
          <p:nvPr/>
        </p:nvSpPr>
        <p:spPr>
          <a:xfrm>
            <a:off x="467544" y="267414"/>
            <a:ext cx="264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Year Long Classes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908387-7AE9-4BBF-B4FE-ED48C59CA275}"/>
              </a:ext>
            </a:extLst>
          </p:cNvPr>
          <p:cNvSpPr/>
          <p:nvPr/>
        </p:nvSpPr>
        <p:spPr>
          <a:xfrm>
            <a:off x="5364088" y="3118397"/>
            <a:ext cx="504056" cy="16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831A87-3398-4BE1-A156-36FDF59DC4FF}"/>
              </a:ext>
            </a:extLst>
          </p:cNvPr>
          <p:cNvSpPr txBox="1"/>
          <p:nvPr/>
        </p:nvSpPr>
        <p:spPr>
          <a:xfrm>
            <a:off x="163822" y="1275033"/>
            <a:ext cx="4624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COL Digital Learning 10:  On-line course.</a:t>
            </a:r>
          </a:p>
          <a:p>
            <a:r>
              <a:rPr lang="en-US" b="1" dirty="0">
                <a:solidFill>
                  <a:srgbClr val="FF0000"/>
                </a:solidFill>
              </a:rPr>
              <a:t>There will be assemblies &amp; meetings to explain the assignments. 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FB1232-8197-4925-B7A5-79ECAB70EF78}"/>
              </a:ext>
            </a:extLst>
          </p:cNvPr>
          <p:cNvCxnSpPr>
            <a:cxnSpLocks/>
          </p:cNvCxnSpPr>
          <p:nvPr/>
        </p:nvCxnSpPr>
        <p:spPr>
          <a:xfrm flipH="1">
            <a:off x="2228846" y="2556165"/>
            <a:ext cx="97031" cy="83172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493768-B04C-40BE-94FC-DA235FC7903B}"/>
              </a:ext>
            </a:extLst>
          </p:cNvPr>
          <p:cNvSpPr txBox="1"/>
          <p:nvPr/>
        </p:nvSpPr>
        <p:spPr>
          <a:xfrm>
            <a:off x="5119643" y="537831"/>
            <a:ext cx="40483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Semester the course is taught in.</a:t>
            </a:r>
          </a:p>
          <a:p>
            <a:r>
              <a:rPr lang="en-US" b="1" dirty="0">
                <a:solidFill>
                  <a:srgbClr val="FF0000"/>
                </a:solidFill>
              </a:rPr>
              <a:t>FY</a:t>
            </a:r>
            <a:r>
              <a:rPr lang="en-US" dirty="0">
                <a:solidFill>
                  <a:srgbClr val="FF0000"/>
                </a:solidFill>
              </a:rPr>
              <a:t>: Digital Literacy 10 runs all year, so it is assigned as a </a:t>
            </a:r>
            <a:r>
              <a:rPr lang="en-US" b="1" dirty="0">
                <a:solidFill>
                  <a:srgbClr val="FF0000"/>
                </a:solidFill>
              </a:rPr>
              <a:t>FY</a:t>
            </a:r>
            <a:r>
              <a:rPr lang="en-US" dirty="0">
                <a:solidFill>
                  <a:srgbClr val="FF0000"/>
                </a:solidFill>
              </a:rPr>
              <a:t> (full year) course.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C782217-7682-78BE-376C-94F643F748C3}"/>
              </a:ext>
            </a:extLst>
          </p:cNvPr>
          <p:cNvSpPr/>
          <p:nvPr/>
        </p:nvSpPr>
        <p:spPr>
          <a:xfrm>
            <a:off x="7189921" y="3118397"/>
            <a:ext cx="795988" cy="60416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84EC70F-4F87-5558-9E1D-A396FB96C1AB}"/>
              </a:ext>
            </a:extLst>
          </p:cNvPr>
          <p:cNvCxnSpPr>
            <a:cxnSpLocks/>
          </p:cNvCxnSpPr>
          <p:nvPr/>
        </p:nvCxnSpPr>
        <p:spPr>
          <a:xfrm flipH="1">
            <a:off x="7740352" y="1468666"/>
            <a:ext cx="245557" cy="164973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611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8AAF10D-466C-54B2-9113-153798223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" y="3118397"/>
            <a:ext cx="9210647" cy="3424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07525-E0C2-4AC2-A6B7-69EF8DF1E7C2}"/>
              </a:ext>
            </a:extLst>
          </p:cNvPr>
          <p:cNvSpPr txBox="1"/>
          <p:nvPr/>
        </p:nvSpPr>
        <p:spPr>
          <a:xfrm>
            <a:off x="467544" y="267414"/>
            <a:ext cx="264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Year Long Classes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908387-7AE9-4BBF-B4FE-ED48C59CA275}"/>
              </a:ext>
            </a:extLst>
          </p:cNvPr>
          <p:cNvSpPr/>
          <p:nvPr/>
        </p:nvSpPr>
        <p:spPr>
          <a:xfrm>
            <a:off x="5364088" y="3118397"/>
            <a:ext cx="504056" cy="166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AE1AE9-0C6F-4874-8DCB-91A5950E778C}"/>
              </a:ext>
            </a:extLst>
          </p:cNvPr>
          <p:cNvSpPr/>
          <p:nvPr/>
        </p:nvSpPr>
        <p:spPr>
          <a:xfrm>
            <a:off x="4796248" y="3178764"/>
            <a:ext cx="817855" cy="543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831A87-3398-4BE1-A156-36FDF59DC4FF}"/>
              </a:ext>
            </a:extLst>
          </p:cNvPr>
          <p:cNvSpPr txBox="1"/>
          <p:nvPr/>
        </p:nvSpPr>
        <p:spPr>
          <a:xfrm>
            <a:off x="209169" y="1226394"/>
            <a:ext cx="46242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Room the course is taught in.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631BE0-5672-4ACC-9B0A-CBE255014B65}"/>
              </a:ext>
            </a:extLst>
          </p:cNvPr>
          <p:cNvSpPr/>
          <p:nvPr/>
        </p:nvSpPr>
        <p:spPr>
          <a:xfrm>
            <a:off x="7985909" y="3118397"/>
            <a:ext cx="590149" cy="7158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40B613-137A-497C-AE41-6B8BBA2B64D1}"/>
              </a:ext>
            </a:extLst>
          </p:cNvPr>
          <p:cNvCxnSpPr>
            <a:cxnSpLocks/>
          </p:cNvCxnSpPr>
          <p:nvPr/>
        </p:nvCxnSpPr>
        <p:spPr>
          <a:xfrm flipH="1">
            <a:off x="8489059" y="2538168"/>
            <a:ext cx="86999" cy="61622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FB1232-8197-4925-B7A5-79ECAB70EF78}"/>
              </a:ext>
            </a:extLst>
          </p:cNvPr>
          <p:cNvCxnSpPr>
            <a:cxnSpLocks/>
          </p:cNvCxnSpPr>
          <p:nvPr/>
        </p:nvCxnSpPr>
        <p:spPr>
          <a:xfrm>
            <a:off x="2325877" y="2556165"/>
            <a:ext cx="2470371" cy="72881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2493768-B04C-40BE-94FC-DA235FC7903B}"/>
              </a:ext>
            </a:extLst>
          </p:cNvPr>
          <p:cNvSpPr txBox="1"/>
          <p:nvPr/>
        </p:nvSpPr>
        <p:spPr>
          <a:xfrm>
            <a:off x="5094463" y="782163"/>
            <a:ext cx="40483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Block the course is in.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Block 21</a:t>
            </a:r>
            <a:r>
              <a:rPr lang="en-US" dirty="0">
                <a:solidFill>
                  <a:srgbClr val="FF0000"/>
                </a:solidFill>
              </a:rPr>
              <a:t>: Digital Literacy 10 is mostly an on-line course. You will have meetings with your teacher throughout the year, but it is not assigned a block in your day.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01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62826-DBB4-24FE-47E7-F16A848D5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2" y="3344066"/>
            <a:ext cx="8893388" cy="33060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79208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Semester 1 Classes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FF80A3-B92E-4733-8003-E0C74C179B30}"/>
              </a:ext>
            </a:extLst>
          </p:cNvPr>
          <p:cNvSpPr/>
          <p:nvPr/>
        </p:nvSpPr>
        <p:spPr>
          <a:xfrm>
            <a:off x="7856531" y="3969060"/>
            <a:ext cx="576064" cy="1381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07525-E0C2-4AC2-A6B7-69EF8DF1E7C2}"/>
              </a:ext>
            </a:extLst>
          </p:cNvPr>
          <p:cNvSpPr txBox="1"/>
          <p:nvPr/>
        </p:nvSpPr>
        <p:spPr>
          <a:xfrm>
            <a:off x="8108102" y="172653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Block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B43A5F-F041-40E2-AC94-B9F16EB18474}"/>
              </a:ext>
            </a:extLst>
          </p:cNvPr>
          <p:cNvCxnSpPr>
            <a:cxnSpLocks/>
            <a:endCxn id="10" idx="3"/>
          </p:cNvCxnSpPr>
          <p:nvPr/>
        </p:nvCxnSpPr>
        <p:spPr>
          <a:xfrm>
            <a:off x="5076056" y="980729"/>
            <a:ext cx="2249708" cy="309822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F7D763C0-8964-42F9-BC6C-222015BA5D99}"/>
              </a:ext>
            </a:extLst>
          </p:cNvPr>
          <p:cNvSpPr/>
          <p:nvPr/>
        </p:nvSpPr>
        <p:spPr>
          <a:xfrm flipV="1">
            <a:off x="7241401" y="3857502"/>
            <a:ext cx="576064" cy="15121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F3D30A-8020-3796-5BBF-B617415E7E0B}"/>
              </a:ext>
            </a:extLst>
          </p:cNvPr>
          <p:cNvCxnSpPr>
            <a:cxnSpLocks/>
          </p:cNvCxnSpPr>
          <p:nvPr/>
        </p:nvCxnSpPr>
        <p:spPr>
          <a:xfrm>
            <a:off x="8304748" y="2340600"/>
            <a:ext cx="0" cy="163045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C683E0F-7089-02D8-6AE8-FE62593E39A9}"/>
              </a:ext>
            </a:extLst>
          </p:cNvPr>
          <p:cNvSpPr txBox="1"/>
          <p:nvPr/>
        </p:nvSpPr>
        <p:spPr>
          <a:xfrm>
            <a:off x="587612" y="1107032"/>
            <a:ext cx="352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Most students will </a:t>
            </a:r>
            <a:r>
              <a:rPr lang="en-US" b="1" u="sng" dirty="0">
                <a:solidFill>
                  <a:schemeClr val="accent6"/>
                </a:solidFill>
              </a:rPr>
              <a:t>not</a:t>
            </a:r>
            <a:r>
              <a:rPr lang="en-US" dirty="0">
                <a:solidFill>
                  <a:schemeClr val="accent6"/>
                </a:solidFill>
              </a:rPr>
              <a:t> have a block 1 class. Block 1 is 7:40-8:50.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So your first class will be</a:t>
            </a:r>
          </a:p>
          <a:p>
            <a:r>
              <a:rPr lang="en-US" b="1" dirty="0">
                <a:solidFill>
                  <a:schemeClr val="accent6"/>
                </a:solidFill>
              </a:rPr>
              <a:t> block 2.</a:t>
            </a:r>
          </a:p>
        </p:txBody>
      </p:sp>
    </p:spTree>
    <p:extLst>
      <p:ext uri="{BB962C8B-B14F-4D97-AF65-F5344CB8AC3E}">
        <p14:creationId xmlns:p14="http://schemas.microsoft.com/office/powerpoint/2010/main" val="2791888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5CBFB">
                <a:lumMod val="97000"/>
              </a:srgbClr>
            </a:gs>
            <a:gs pos="100000">
              <a:srgbClr val="97E4FF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ird in a circle&#10;&#10;Description automatically generated">
            <a:extLst>
              <a:ext uri="{FF2B5EF4-FFF2-40B4-BE49-F238E27FC236}">
                <a16:creationId xmlns:a16="http://schemas.microsoft.com/office/drawing/2014/main" id="{17DF2294-6E10-515D-AAA5-3BDF6761A6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0" y="0"/>
            <a:ext cx="7029400" cy="7029400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8896" y="4642537"/>
            <a:ext cx="7406208" cy="24223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>
                <a:latin typeface="Congenial Black" panose="020F0502020204030204" pitchFamily="2" charset="0"/>
              </a:rPr>
              <a:t>Welcome to </a:t>
            </a:r>
            <a:br>
              <a:rPr lang="en-US" sz="8000" dirty="0">
                <a:latin typeface="Congenial Black" panose="020F0502020204030204" pitchFamily="2" charset="0"/>
              </a:rPr>
            </a:br>
            <a:r>
              <a:rPr lang="en-US" sz="8000" dirty="0">
                <a:latin typeface="Congenial Black" panose="020F0502020204030204" pitchFamily="2" charset="0"/>
              </a:rPr>
              <a:t>Port Moody Secondary School</a:t>
            </a:r>
            <a:br>
              <a:rPr lang="en-US" sz="7200" dirty="0">
                <a:solidFill>
                  <a:srgbClr val="002060"/>
                </a:solidFill>
                <a:latin typeface="ArabBruD" pitchFamily="2" charset="0"/>
              </a:rPr>
            </a:br>
            <a:br>
              <a:rPr lang="en-US" sz="4000" cap="none" dirty="0">
                <a:solidFill>
                  <a:srgbClr val="002060"/>
                </a:solidFill>
                <a:latin typeface="ArabBruD" pitchFamily="2" charset="0"/>
              </a:rPr>
            </a:br>
            <a:endParaRPr lang="en-US" sz="4000" dirty="0">
              <a:solidFill>
                <a:srgbClr val="002060"/>
              </a:solidFill>
              <a:latin typeface="ArabBruD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F9D17-1E22-15CF-BF03-1444547A2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836" y="2156877"/>
            <a:ext cx="9220836" cy="3427821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3FF80A3-B92E-4733-8003-E0C74C179B30}"/>
              </a:ext>
            </a:extLst>
          </p:cNvPr>
          <p:cNvSpPr/>
          <p:nvPr/>
        </p:nvSpPr>
        <p:spPr>
          <a:xfrm>
            <a:off x="7020272" y="4206176"/>
            <a:ext cx="864096" cy="13187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274A7E-050C-40EA-B4DB-6E2D02CB8FB0}"/>
              </a:ext>
            </a:extLst>
          </p:cNvPr>
          <p:cNvSpPr/>
          <p:nvPr/>
        </p:nvSpPr>
        <p:spPr>
          <a:xfrm>
            <a:off x="8650" y="4091075"/>
            <a:ext cx="3888432" cy="15074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07525-E0C2-4AC2-A6B7-69EF8DF1E7C2}"/>
              </a:ext>
            </a:extLst>
          </p:cNvPr>
          <p:cNvSpPr txBox="1"/>
          <p:nvPr/>
        </p:nvSpPr>
        <p:spPr>
          <a:xfrm>
            <a:off x="5940969" y="386921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baseline="30000" dirty="0">
                <a:solidFill>
                  <a:srgbClr val="FF0000"/>
                </a:solidFill>
              </a:rPr>
              <a:t>nd</a:t>
            </a:r>
            <a:r>
              <a:rPr lang="en-US" b="1" dirty="0">
                <a:solidFill>
                  <a:srgbClr val="FF0000"/>
                </a:solidFill>
              </a:rPr>
              <a:t> Semester classes</a:t>
            </a:r>
          </a:p>
          <a:p>
            <a:r>
              <a:rPr lang="en-US" b="1" dirty="0">
                <a:solidFill>
                  <a:srgbClr val="FF0000"/>
                </a:solidFill>
              </a:rPr>
              <a:t>(February-June)</a:t>
            </a:r>
            <a:endParaRPr lang="en-CA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B43A5F-F041-40E2-AC94-B9F16EB18474}"/>
              </a:ext>
            </a:extLst>
          </p:cNvPr>
          <p:cNvCxnSpPr>
            <a:cxnSpLocks/>
          </p:cNvCxnSpPr>
          <p:nvPr/>
        </p:nvCxnSpPr>
        <p:spPr>
          <a:xfrm flipH="1">
            <a:off x="7704348" y="756253"/>
            <a:ext cx="360040" cy="3369411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4E45C48-2CFB-475B-A40C-10E9B0AC20DF}"/>
              </a:ext>
            </a:extLst>
          </p:cNvPr>
          <p:cNvSpPr txBox="1"/>
          <p:nvPr/>
        </p:nvSpPr>
        <p:spPr>
          <a:xfrm>
            <a:off x="251520" y="273671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Most grade 9’s have 9 classes in total.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Digital Learning 10, English, Social Studies, Science, Math, PE + 3 electives.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4614"/>
            <a:ext cx="7772400" cy="1143000"/>
          </a:xfrm>
        </p:spPr>
        <p:txBody>
          <a:bodyPr/>
          <a:lstStyle/>
          <a:p>
            <a:r>
              <a:rPr lang="en-US" dirty="0"/>
              <a:t>General Layout of the School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04350" y="1262406"/>
            <a:ext cx="3810000" cy="530992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200 level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 Room numbers start with 2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E.g. 201, 210, 220…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Main entrance to the school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Cafeteria (MPX)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Office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LRC &amp; Access to Portables</a:t>
            </a:r>
          </a:p>
          <a:p>
            <a:pPr>
              <a:lnSpc>
                <a:spcPct val="90000"/>
              </a:lnSpc>
            </a:pPr>
            <a:r>
              <a:rPr lang="en-US" sz="2400"/>
              <a:t>Math </a:t>
            </a:r>
            <a:r>
              <a:rPr lang="en-US" sz="2400" dirty="0"/>
              <a:t>Office &amp; Classrooms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Foods &amp; Textiles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Languages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Art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English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32" y="1124744"/>
            <a:ext cx="3125794" cy="530992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/>
              <a:t>General Layout of the School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799"/>
            <a:ext cx="3810000" cy="499640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300 level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 rooms begin with 3, e.g. 301, 309, 323…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Upstairs from main entrance to the school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Main Gym &amp; Small Gym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Music Wing &amp; Access to Portables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Drama Room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Science Wing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Library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Socials and English Wings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Computer Labs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2357438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CA"/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821942"/>
              </p:ext>
            </p:extLst>
          </p:nvPr>
        </p:nvGraphicFramePr>
        <p:xfrm>
          <a:off x="282470" y="1143000"/>
          <a:ext cx="4149936" cy="530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428571" imgH="5657143" progId="Paint.Picture">
                  <p:embed/>
                </p:oleObj>
              </mc:Choice>
              <mc:Fallback>
                <p:oleObj r:id="rId2" imgW="4428571" imgH="5657143" progId="Paint.Picture">
                  <p:embed/>
                  <p:pic>
                    <p:nvPicPr>
                      <p:cNvPr id="225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70" y="1143000"/>
                        <a:ext cx="4149936" cy="5301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Layout of the School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52600"/>
            <a:ext cx="3810000" cy="498876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100 level</a:t>
            </a:r>
          </a:p>
          <a:p>
            <a:pPr lvl="1"/>
            <a:r>
              <a:rPr lang="en-US" sz="2000" dirty="0"/>
              <a:t>Only in the North side of the school</a:t>
            </a:r>
          </a:p>
          <a:p>
            <a:pPr lvl="1"/>
            <a:r>
              <a:rPr lang="en-US" sz="2000" dirty="0"/>
              <a:t>Primarily tech ed</a:t>
            </a:r>
          </a:p>
          <a:p>
            <a:pPr lvl="2"/>
            <a:r>
              <a:rPr lang="en-US" sz="1800" dirty="0"/>
              <a:t>Auto Mechanics</a:t>
            </a:r>
          </a:p>
          <a:p>
            <a:pPr lvl="2"/>
            <a:r>
              <a:rPr lang="en-US" sz="1800" dirty="0"/>
              <a:t>Woodwork</a:t>
            </a:r>
          </a:p>
          <a:p>
            <a:pPr lvl="2"/>
            <a:r>
              <a:rPr lang="en-US" sz="1800" dirty="0"/>
              <a:t>Metalwork &amp; Jewelry</a:t>
            </a:r>
          </a:p>
          <a:p>
            <a:pPr lvl="2"/>
            <a:r>
              <a:rPr lang="en-US" sz="1800" dirty="0"/>
              <a:t>Electronics</a:t>
            </a:r>
          </a:p>
          <a:p>
            <a:pPr lvl="2"/>
            <a:r>
              <a:rPr lang="en-US" sz="1800" dirty="0"/>
              <a:t>Engineering</a:t>
            </a:r>
          </a:p>
          <a:p>
            <a:pPr lvl="2"/>
            <a:r>
              <a:rPr lang="en-US" sz="1800" dirty="0"/>
              <a:t>Drafting</a:t>
            </a:r>
          </a:p>
          <a:p>
            <a:pPr lvl="1"/>
            <a:r>
              <a:rPr lang="en-US" sz="2000" dirty="0"/>
              <a:t>2 Math Rooms (107, 108)</a:t>
            </a:r>
          </a:p>
          <a:p>
            <a:pPr lvl="1"/>
            <a:r>
              <a:rPr lang="en-US" sz="2000" dirty="0"/>
              <a:t>Access to Portables</a:t>
            </a:r>
          </a:p>
        </p:txBody>
      </p:sp>
      <p:graphicFrame>
        <p:nvGraphicFramePr>
          <p:cNvPr id="82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283125"/>
              </p:ext>
            </p:extLst>
          </p:nvPr>
        </p:nvGraphicFramePr>
        <p:xfrm>
          <a:off x="179512" y="2276872"/>
          <a:ext cx="4673007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180952" imgH="2190476" progId="Paint.Picture">
                  <p:embed/>
                </p:oleObj>
              </mc:Choice>
              <mc:Fallback>
                <p:oleObj name="Bitmap Image" r:id="rId2" imgW="4180952" imgH="2190476" progId="Paint.Picture">
                  <p:embed/>
                  <p:pic>
                    <p:nvPicPr>
                      <p:cNvPr id="82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276872"/>
                        <a:ext cx="4673007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15616-B280-4CB5-AC63-C6821E73A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147" y="431005"/>
            <a:ext cx="3153752" cy="1507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If you haven’t downloaded it yet…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F5411-35B4-413F-937D-1DDB9EA20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1" r="10117" b="1"/>
          <a:stretch/>
        </p:blipFill>
        <p:spPr>
          <a:xfrm>
            <a:off x="597903" y="786117"/>
            <a:ext cx="3607308" cy="4956048"/>
          </a:xfrm>
          <a:custGeom>
            <a:avLst/>
            <a:gdLst>
              <a:gd name="connsiteX0" fmla="*/ 478762 w 4809744"/>
              <a:gd name="connsiteY0" fmla="*/ 0 h 4956048"/>
              <a:gd name="connsiteX1" fmla="*/ 4809744 w 4809744"/>
              <a:gd name="connsiteY1" fmla="*/ 0 h 4956048"/>
              <a:gd name="connsiteX2" fmla="*/ 4809744 w 4809744"/>
              <a:gd name="connsiteY2" fmla="*/ 4477286 h 4956048"/>
              <a:gd name="connsiteX3" fmla="*/ 4330982 w 4809744"/>
              <a:gd name="connsiteY3" fmla="*/ 4956048 h 4956048"/>
              <a:gd name="connsiteX4" fmla="*/ 0 w 4809744"/>
              <a:gd name="connsiteY4" fmla="*/ 4956048 h 4956048"/>
              <a:gd name="connsiteX5" fmla="*/ 0 w 4809744"/>
              <a:gd name="connsiteY5" fmla="*/ 478762 h 4956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9744" h="4956048">
                <a:moveTo>
                  <a:pt x="478762" y="0"/>
                </a:moveTo>
                <a:lnTo>
                  <a:pt x="4809744" y="0"/>
                </a:lnTo>
                <a:lnTo>
                  <a:pt x="4809744" y="4477286"/>
                </a:lnTo>
                <a:lnTo>
                  <a:pt x="4330982" y="4956048"/>
                </a:lnTo>
                <a:lnTo>
                  <a:pt x="0" y="4956048"/>
                </a:lnTo>
                <a:lnTo>
                  <a:pt x="0" y="478762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9E7BBB-93D7-42DE-958E-12934FFD5D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99539" y="2196306"/>
            <a:ext cx="4248474" cy="361526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dirty="0" err="1"/>
              <a:t>Wifi</a:t>
            </a:r>
            <a:r>
              <a:rPr lang="en-US" sz="2800" dirty="0"/>
              <a:t>:  SD43-S</a:t>
            </a:r>
          </a:p>
          <a:p>
            <a:r>
              <a:rPr lang="en-US" sz="2800" dirty="0"/>
              <a:t>Use your user name and password (on timetable)</a:t>
            </a:r>
          </a:p>
          <a:p>
            <a:r>
              <a:rPr lang="en-US" sz="2800" dirty="0"/>
              <a:t>Go to App Store or Google Play</a:t>
            </a:r>
          </a:p>
          <a:p>
            <a:r>
              <a:rPr lang="en-US" sz="2800" dirty="0"/>
              <a:t>Search:  My School Day</a:t>
            </a:r>
          </a:p>
        </p:txBody>
      </p:sp>
    </p:spTree>
    <p:extLst>
      <p:ext uri="{BB962C8B-B14F-4D97-AF65-F5344CB8AC3E}">
        <p14:creationId xmlns:p14="http://schemas.microsoft.com/office/powerpoint/2010/main" val="4028410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2069"/>
            <a:ext cx="7772400" cy="1143000"/>
          </a:xfrm>
        </p:spPr>
        <p:txBody>
          <a:bodyPr/>
          <a:lstStyle/>
          <a:p>
            <a:r>
              <a:rPr lang="en-US" dirty="0"/>
              <a:t>What are some tips to having a good year at PMSS?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60737" y="1052736"/>
            <a:ext cx="4299099" cy="4343970"/>
          </a:xfrm>
        </p:spPr>
        <p:txBody>
          <a:bodyPr/>
          <a:lstStyle/>
          <a:p>
            <a:r>
              <a:rPr lang="en-US" sz="2800" dirty="0"/>
              <a:t>Join, Join, Join!</a:t>
            </a:r>
          </a:p>
          <a:p>
            <a:pPr lvl="1"/>
            <a:r>
              <a:rPr lang="en-US" sz="2400" dirty="0"/>
              <a:t>40 clubs</a:t>
            </a:r>
          </a:p>
          <a:p>
            <a:pPr lvl="1"/>
            <a:r>
              <a:rPr lang="en-US" sz="2400" dirty="0"/>
              <a:t>20 teams</a:t>
            </a:r>
          </a:p>
          <a:p>
            <a:pPr lvl="1"/>
            <a:r>
              <a:rPr lang="en-US" sz="2400" dirty="0"/>
              <a:t>Student council</a:t>
            </a:r>
          </a:p>
          <a:p>
            <a:pPr lvl="1"/>
            <a:r>
              <a:rPr lang="en-US" sz="2400" dirty="0"/>
              <a:t>Intramurals</a:t>
            </a:r>
          </a:p>
          <a:p>
            <a:r>
              <a:rPr lang="en-US" sz="2800" dirty="0"/>
              <a:t>Ask lots of questions!!</a:t>
            </a:r>
          </a:p>
        </p:txBody>
      </p:sp>
      <p:pic>
        <p:nvPicPr>
          <p:cNvPr id="14343" name="Picture 7" descr="badmin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1565275" cy="117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basketb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15430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he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1463675" cy="90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rugby b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sk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257800"/>
            <a:ext cx="14065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socc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46638"/>
            <a:ext cx="1646238" cy="201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table_tenn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768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tenn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175" y="1299551"/>
            <a:ext cx="1165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volleybal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12223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511E473-5799-43F9-A7AC-4C07199B7C8D}"/>
              </a:ext>
            </a:extLst>
          </p:cNvPr>
          <p:cNvGrpSpPr/>
          <p:nvPr/>
        </p:nvGrpSpPr>
        <p:grpSpPr>
          <a:xfrm>
            <a:off x="381000" y="2152492"/>
            <a:ext cx="1538836" cy="4613432"/>
            <a:chOff x="381000" y="2152492"/>
            <a:chExt cx="1538836" cy="461343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504C4F6-3700-460F-9B07-9F57BD57B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000" y="2152492"/>
              <a:ext cx="1278837" cy="869797"/>
            </a:xfrm>
            <a:prstGeom prst="rect">
              <a:avLst/>
            </a:prstGeom>
          </p:spPr>
        </p:pic>
        <p:pic>
          <p:nvPicPr>
            <p:cNvPr id="1026" name="Picture 2" descr="Perez, Jessica - 5th Grade / Student Council">
              <a:extLst>
                <a:ext uri="{FF2B5EF4-FFF2-40B4-BE49-F238E27FC236}">
                  <a16:creationId xmlns:a16="http://schemas.microsoft.com/office/drawing/2014/main" id="{8A0579BD-C0A8-4768-87BF-31B387A0F7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10" y="5314847"/>
              <a:ext cx="1406526" cy="1451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829D-18AD-24AD-3B12-C3F86A83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522"/>
            <a:ext cx="7772400" cy="746182"/>
          </a:xfrm>
        </p:spPr>
        <p:txBody>
          <a:bodyPr/>
          <a:lstStyle/>
          <a:p>
            <a:r>
              <a:rPr lang="en-US" dirty="0"/>
              <a:t>Get involved with school events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11AFD-7445-C2D7-D117-957AA99BA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520" y="620688"/>
            <a:ext cx="8712968" cy="604867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PMSS Blues Leadership class organizes many school wide events.</a:t>
            </a:r>
          </a:p>
          <a:p>
            <a:r>
              <a:rPr lang="en-US" sz="2800" dirty="0"/>
              <a:t>Instagram: </a:t>
            </a:r>
            <a:r>
              <a:rPr lang="en-US" sz="2800" dirty="0" err="1"/>
              <a:t>pmss_bluesleadership</a:t>
            </a:r>
            <a:endParaRPr lang="en-US" sz="2800" dirty="0"/>
          </a:p>
          <a:p>
            <a:r>
              <a:rPr lang="en-US" sz="2800" dirty="0"/>
              <a:t>Every Friday: Blues Friday</a:t>
            </a:r>
          </a:p>
          <a:p>
            <a:endParaRPr lang="en-US" sz="2800" dirty="0"/>
          </a:p>
          <a:p>
            <a:r>
              <a:rPr lang="en-US" sz="2800" dirty="0"/>
              <a:t>Welcome Back Week September 8-15th: </a:t>
            </a:r>
          </a:p>
          <a:p>
            <a:r>
              <a:rPr lang="en-US" sz="2800" dirty="0"/>
              <a:t>Spirit Week</a:t>
            </a:r>
          </a:p>
          <a:p>
            <a:pPr lvl="1"/>
            <a:r>
              <a:rPr lang="en-US" sz="2600" baseline="30000" dirty="0"/>
              <a:t>Monday: Grade </a:t>
            </a:r>
            <a:r>
              <a:rPr lang="en-US" sz="2600" baseline="30000" dirty="0" err="1"/>
              <a:t>Colours</a:t>
            </a:r>
            <a:endParaRPr lang="en-US" sz="2600" baseline="30000" dirty="0"/>
          </a:p>
          <a:p>
            <a:pPr lvl="1"/>
            <a:r>
              <a:rPr lang="en-US" sz="2600" baseline="30000" dirty="0"/>
              <a:t>Tuesday: School Year Resolution</a:t>
            </a:r>
          </a:p>
          <a:p>
            <a:pPr lvl="1"/>
            <a:r>
              <a:rPr lang="en-US" sz="2600" baseline="30000" dirty="0"/>
              <a:t>Wednesday: Vacation Vibes (dress summer holiday)  &amp; </a:t>
            </a:r>
            <a:r>
              <a:rPr lang="en-US" sz="2600" baseline="30000" dirty="0" err="1"/>
              <a:t>Freezie</a:t>
            </a:r>
            <a:r>
              <a:rPr lang="en-US" sz="2600" baseline="30000" dirty="0"/>
              <a:t> Sale at lunch</a:t>
            </a:r>
          </a:p>
          <a:p>
            <a:pPr lvl="1"/>
            <a:r>
              <a:rPr lang="en-US" sz="2600" baseline="30000" dirty="0"/>
              <a:t>Thursday: Roll out from your Bed day (PJ Day)</a:t>
            </a:r>
          </a:p>
          <a:p>
            <a:pPr lvl="1"/>
            <a:r>
              <a:rPr lang="en-US" sz="2600" baseline="30000" dirty="0"/>
              <a:t>Friday: Blues Wear &amp; Popcorn sale at lunch. Music in the MPR.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89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CDFE0F-4A4A-CFBE-E383-DF4A3F92D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96752"/>
            <a:ext cx="6554867" cy="6192688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Instagram:</a:t>
            </a:r>
          </a:p>
          <a:p>
            <a:pPr marL="0" indent="0">
              <a:buNone/>
            </a:pPr>
            <a:r>
              <a:rPr lang="en-US" sz="44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portmoodyblues43</a:t>
            </a:r>
            <a:br>
              <a:rPr lang="en-US" sz="44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pmss_stuco</a:t>
            </a:r>
            <a:br>
              <a:rPr lang="en-US" sz="44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pmss.athletics</a:t>
            </a:r>
            <a:br>
              <a:rPr lang="en-US" sz="4400" cap="none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pmsslearningcommons</a:t>
            </a:r>
            <a:endParaRPr lang="en-US" sz="440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4400" cap="none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mssthe</a:t>
            </a: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pmss_bluesleadership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Chess_waffle_news</a:t>
            </a:r>
            <a:endParaRPr lang="en-US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400" cap="non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03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hoenix rising&#10;Morgan Asoyuf">
            <a:extLst>
              <a:ext uri="{FF2B5EF4-FFF2-40B4-BE49-F238E27FC236}">
                <a16:creationId xmlns:a16="http://schemas.microsoft.com/office/drawing/2014/main" id="{59933AA3-3BF7-4623-8F81-4ED8840B17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-675456"/>
            <a:ext cx="8856984" cy="559982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C0B45-9F37-44BB-9DCD-1F4F6F20B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60648"/>
            <a:ext cx="7772400" cy="6339408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CA" sz="4800" dirty="0">
                <a:solidFill>
                  <a:srgbClr val="0070C0"/>
                </a:solidFill>
              </a:rPr>
              <a:t>Port Moody Secondary School is situated on the core traditional territory of the</a:t>
            </a:r>
            <a:endParaRPr lang="en-CA" sz="4800" i="1" dirty="0">
              <a:solidFill>
                <a:srgbClr val="0070C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4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kʷikʷəƛ̓əm</a:t>
            </a:r>
            <a:r>
              <a:rPr lang="en-CA" sz="4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CA" sz="4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Kwikwetlum</a:t>
            </a:r>
            <a:r>
              <a:rPr lang="en-CA" sz="4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First Nation </a:t>
            </a:r>
          </a:p>
          <a:p>
            <a:r>
              <a:rPr lang="en-CA" sz="4800" dirty="0">
                <a:solidFill>
                  <a:srgbClr val="0070C0"/>
                </a:solidFill>
              </a:rPr>
              <a:t>which lies within the shared territories</a:t>
            </a:r>
          </a:p>
          <a:p>
            <a:r>
              <a:rPr lang="en-CA" sz="4800" dirty="0">
                <a:solidFill>
                  <a:srgbClr val="0070C0"/>
                </a:solidFill>
              </a:rPr>
              <a:t> of the </a:t>
            </a:r>
          </a:p>
          <a:p>
            <a:endParaRPr lang="en-CA" sz="4800" dirty="0">
              <a:solidFill>
                <a:srgbClr val="0070C0"/>
              </a:solidFill>
            </a:endParaRPr>
          </a:p>
          <a:p>
            <a:r>
              <a:rPr lang="en-US" sz="4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Səlil̓w̓ətaɬ</a:t>
            </a:r>
            <a:r>
              <a:rPr lang="en-US" sz="4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4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(Tsleil-Waututh),</a:t>
            </a:r>
          </a:p>
          <a:p>
            <a:r>
              <a:rPr lang="en-CA" sz="4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sq̓əc̓iy̓aɁɬtəməxʷ</a:t>
            </a:r>
            <a:r>
              <a:rPr lang="en-CA" sz="4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(Katzie), </a:t>
            </a:r>
          </a:p>
          <a:p>
            <a:r>
              <a:rPr lang="en-CA" sz="4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xʷməθkwəy̓əm</a:t>
            </a:r>
            <a:r>
              <a:rPr lang="en-CA" sz="4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(Musqueam), </a:t>
            </a:r>
          </a:p>
          <a:p>
            <a:r>
              <a:rPr lang="en-CA" sz="4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qiqéyt</a:t>
            </a:r>
            <a:r>
              <a:rPr lang="en-CA" sz="4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CA" sz="4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Qayqayt</a:t>
            </a:r>
            <a:r>
              <a:rPr lang="en-CA" sz="4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</a:p>
          <a:p>
            <a:r>
              <a:rPr lang="en-CA" sz="4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Sḵwx̱wú7mesh </a:t>
            </a:r>
            <a:r>
              <a:rPr lang="en-CA" sz="4800" i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Úxwumixw</a:t>
            </a:r>
            <a:r>
              <a:rPr lang="en-CA" sz="4800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(Squamish) Nations.</a:t>
            </a:r>
            <a:endParaRPr lang="en-CA" sz="4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sz="4800" dirty="0"/>
          </a:p>
          <a:p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15E0DB-5BE2-4F9C-AD4A-1BFB0131E2B3}"/>
              </a:ext>
            </a:extLst>
          </p:cNvPr>
          <p:cNvSpPr txBox="1"/>
          <p:nvPr/>
        </p:nvSpPr>
        <p:spPr>
          <a:xfrm>
            <a:off x="0" y="7007348"/>
            <a:ext cx="14756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4" tooltip="https://en.wikipedia.org/wiki/Squamish_language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5" tooltip="https://creativecommons.org/licenses/by-sa/3.0/"/>
              </a:rPr>
              <a:t>CC BY-SA</a:t>
            </a:r>
            <a:endParaRPr lang="en-CA" sz="9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6AA6B7-93EB-44F9-BAE7-C972AEEF4F83}"/>
              </a:ext>
            </a:extLst>
          </p:cNvPr>
          <p:cNvSpPr txBox="1"/>
          <p:nvPr/>
        </p:nvSpPr>
        <p:spPr>
          <a:xfrm>
            <a:off x="6702215" y="5874403"/>
            <a:ext cx="2446040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Phoenix Rising</a:t>
            </a:r>
          </a:p>
          <a:p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Morgan </a:t>
            </a:r>
            <a:r>
              <a:rPr lang="en-CA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Asoyuf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r>
              <a:rPr lang="en-CA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Ts'msyen</a:t>
            </a:r>
            <a:r>
              <a:rPr lang="en-C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Eagle Clan</a:t>
            </a:r>
          </a:p>
        </p:txBody>
      </p:sp>
    </p:spTree>
    <p:extLst>
      <p:ext uri="{BB962C8B-B14F-4D97-AF65-F5344CB8AC3E}">
        <p14:creationId xmlns:p14="http://schemas.microsoft.com/office/powerpoint/2010/main" val="137850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A675F33-98AF-4B83-A3BB-0780A2314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1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998750C8-3154-D16D-9D71-757BBE6D9D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6" r="15974"/>
          <a:stretch/>
        </p:blipFill>
        <p:spPr>
          <a:xfrm>
            <a:off x="16669" y="19364"/>
            <a:ext cx="9143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8A680F-EFAF-415A-B0C3-0D74177DA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58" y="2209799"/>
            <a:ext cx="600075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Welcome Grad Class 2029</a:t>
            </a:r>
          </a:p>
        </p:txBody>
      </p:sp>
    </p:spTree>
    <p:extLst>
      <p:ext uri="{BB962C8B-B14F-4D97-AF65-F5344CB8AC3E}">
        <p14:creationId xmlns:p14="http://schemas.microsoft.com/office/powerpoint/2010/main" val="26314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5CBFB"/>
            </a:gs>
            <a:gs pos="100000">
              <a:srgbClr val="97E4FF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664" y="188640"/>
            <a:ext cx="7772400" cy="1143000"/>
          </a:xfrm>
        </p:spPr>
        <p:txBody>
          <a:bodyPr/>
          <a:lstStyle/>
          <a:p>
            <a:r>
              <a:rPr lang="en-US" dirty="0"/>
              <a:t>We’re here to help!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8134672" cy="4472136"/>
          </a:xfrm>
        </p:spPr>
        <p:txBody>
          <a:bodyPr>
            <a:noAutofit/>
          </a:bodyPr>
          <a:lstStyle/>
          <a:p>
            <a:r>
              <a:rPr lang="en-US" sz="3600" dirty="0"/>
              <a:t>SOAR leaders</a:t>
            </a:r>
          </a:p>
          <a:p>
            <a:pPr lvl="1"/>
            <a:r>
              <a:rPr lang="en-US" sz="3600" dirty="0"/>
              <a:t>Grade 11 &amp; 12 students</a:t>
            </a:r>
          </a:p>
          <a:p>
            <a:pPr lvl="1"/>
            <a:r>
              <a:rPr lang="en-US" sz="3600" dirty="0"/>
              <a:t>Go into your Science and English classes</a:t>
            </a:r>
          </a:p>
          <a:p>
            <a:pPr lvl="1"/>
            <a:r>
              <a:rPr lang="en-US" sz="3600" dirty="0"/>
              <a:t>Answer questions, take you on tours, give you some tips on adjusting to high school</a:t>
            </a:r>
          </a:p>
        </p:txBody>
      </p:sp>
    </p:spTree>
    <p:extLst>
      <p:ext uri="{BB962C8B-B14F-4D97-AF65-F5344CB8AC3E}">
        <p14:creationId xmlns:p14="http://schemas.microsoft.com/office/powerpoint/2010/main" val="2923727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72" y="116632"/>
            <a:ext cx="8713861" cy="87518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We’re here to help you have a great year!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05674" y="1082005"/>
            <a:ext cx="5854488" cy="50133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Counsellors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Ms. Campbell (A-Jo)</a:t>
            </a:r>
            <a:endParaRPr lang="en-CA" sz="2400" dirty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Dr. </a:t>
            </a:r>
            <a:r>
              <a:rPr lang="en-US" sz="2400" dirty="0" err="1">
                <a:solidFill>
                  <a:schemeClr val="bg1"/>
                </a:solidFill>
              </a:rPr>
              <a:t>Maeirle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Jp</a:t>
            </a:r>
            <a:r>
              <a:rPr lang="en-US" sz="2400" dirty="0">
                <a:solidFill>
                  <a:schemeClr val="bg1"/>
                </a:solidFill>
              </a:rPr>
              <a:t>-Neb)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Ms. Sidhu (</a:t>
            </a:r>
            <a:r>
              <a:rPr lang="en-US" sz="2400" dirty="0" err="1">
                <a:solidFill>
                  <a:schemeClr val="bg1"/>
                </a:solidFill>
              </a:rPr>
              <a:t>Nec</a:t>
            </a:r>
            <a:r>
              <a:rPr lang="en-US" sz="2400" dirty="0">
                <a:solidFill>
                  <a:schemeClr val="bg1"/>
                </a:solidFill>
              </a:rPr>
              <a:t>-Z)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</a:rPr>
              <a:t>Mr. </a:t>
            </a:r>
            <a:r>
              <a:rPr lang="en-US" sz="2400" dirty="0" err="1">
                <a:solidFill>
                  <a:schemeClr val="bg1"/>
                </a:solidFill>
              </a:rPr>
              <a:t>Millin</a:t>
            </a:r>
            <a:r>
              <a:rPr lang="en-US" sz="2400" dirty="0">
                <a:solidFill>
                  <a:schemeClr val="bg1"/>
                </a:solidFill>
              </a:rPr>
              <a:t> – International Education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PMSS Administration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Mr. Lloyd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Ms. Livingstone(A-</a:t>
            </a:r>
            <a:r>
              <a:rPr lang="en-US" sz="2400" dirty="0" err="1"/>
              <a:t>Jh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Mr. Cameron (Ji-</a:t>
            </a:r>
            <a:r>
              <a:rPr lang="en-US" sz="2400" dirty="0" err="1"/>
              <a:t>Pn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Ms. </a:t>
            </a:r>
            <a:r>
              <a:rPr lang="en-US" sz="2400"/>
              <a:t>Martin (</a:t>
            </a:r>
            <a:r>
              <a:rPr lang="en-US" sz="2400" dirty="0"/>
              <a:t>Po-Z)</a:t>
            </a:r>
          </a:p>
        </p:txBody>
      </p:sp>
      <p:pic>
        <p:nvPicPr>
          <p:cNvPr id="3078" name="Picture 6" descr="welcome to Moody 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8" y="1340768"/>
            <a:ext cx="283368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7672" y="116632"/>
            <a:ext cx="8713861" cy="875184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We’re here to help you have a great year!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105674" y="1082005"/>
            <a:ext cx="5854488" cy="50133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IB Coordinators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Mr. Lenihan, Ms. Sarte &amp; Ms. Tsui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Youth Worker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Ms. Penner Hunt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International Education Coordinator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Mr. Millin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PMSS Teachers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PMSS Support Staff</a:t>
            </a:r>
          </a:p>
        </p:txBody>
      </p:sp>
      <p:pic>
        <p:nvPicPr>
          <p:cNvPr id="3078" name="Picture 6" descr="welcome to Moody 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8" y="1340768"/>
            <a:ext cx="2833687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7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1" y="190500"/>
            <a:ext cx="4246240" cy="1143000"/>
          </a:xfrm>
        </p:spPr>
        <p:txBody>
          <a:bodyPr/>
          <a:lstStyle/>
          <a:p>
            <a:r>
              <a:rPr lang="en-US" dirty="0"/>
              <a:t>Homeroom Class</a:t>
            </a:r>
          </a:p>
        </p:txBody>
      </p:sp>
      <p:pic>
        <p:nvPicPr>
          <p:cNvPr id="4102" name="Picture 6" descr="welcome to Moody 01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1" y="1628800"/>
            <a:ext cx="3084022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491880" y="1124744"/>
            <a:ext cx="4966320" cy="547260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During the first week of school, will meet  Wed, Thurs and Fri. </a:t>
            </a:r>
          </a:p>
          <a:p>
            <a:r>
              <a:rPr lang="en-US" sz="2800" dirty="0"/>
              <a:t>10:10-11:10</a:t>
            </a:r>
          </a:p>
          <a:p>
            <a:r>
              <a:rPr lang="en-US" sz="2800" dirty="0"/>
              <a:t>Hand in forms, Fees,  newsletters etc.</a:t>
            </a:r>
          </a:p>
          <a:p>
            <a:r>
              <a:rPr lang="en-US" sz="2800" dirty="0"/>
              <a:t>Introduction to Digital Literacy 10</a:t>
            </a:r>
          </a:p>
          <a:p>
            <a:r>
              <a:rPr lang="en-US" sz="2800" dirty="0"/>
              <a:t>Rest of the year: “Walk-through Homeroom” throughout the year to collect report cards, etc.</a:t>
            </a:r>
            <a:endParaRPr lang="en-US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CFA55C-925F-4D31-BEB3-55C851EDF5D4}"/>
</file>

<file path=customXml/itemProps2.xml><?xml version="1.0" encoding="utf-8"?>
<ds:datastoreItem xmlns:ds="http://schemas.openxmlformats.org/officeDocument/2006/customXml" ds:itemID="{9FB8880A-4AA4-4772-B7A4-ACF4FC7A901F}"/>
</file>

<file path=customXml/itemProps3.xml><?xml version="1.0" encoding="utf-8"?>
<ds:datastoreItem xmlns:ds="http://schemas.openxmlformats.org/officeDocument/2006/customXml" ds:itemID="{25F0A33C-D1FD-4487-9D18-B587F5B710D4}"/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19464</TotalTime>
  <Words>1108</Words>
  <Application>Microsoft Office PowerPoint</Application>
  <PresentationFormat>On-screen Show (4:3)</PresentationFormat>
  <Paragraphs>188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ArabBruD</vt:lpstr>
      <vt:lpstr>Arial</vt:lpstr>
      <vt:lpstr>Calibri</vt:lpstr>
      <vt:lpstr>Century Gothic</vt:lpstr>
      <vt:lpstr>Congenial Black</vt:lpstr>
      <vt:lpstr>Wingdings 3</vt:lpstr>
      <vt:lpstr>Slice</vt:lpstr>
      <vt:lpstr>Paintbrush Picture</vt:lpstr>
      <vt:lpstr>Bitmap Image</vt:lpstr>
      <vt:lpstr>If you haven’t downloaded it yet…</vt:lpstr>
      <vt:lpstr>Welcome to  Port Moody Secondary School  </vt:lpstr>
      <vt:lpstr>PowerPoint Presentation</vt:lpstr>
      <vt:lpstr>PowerPoint Presentation</vt:lpstr>
      <vt:lpstr>Welcome Grad Class 2029</vt:lpstr>
      <vt:lpstr>We’re here to help!</vt:lpstr>
      <vt:lpstr>We’re here to help you have a great year!</vt:lpstr>
      <vt:lpstr>We’re here to help you have a great year!</vt:lpstr>
      <vt:lpstr>Homeroom Class</vt:lpstr>
      <vt:lpstr>Schedules</vt:lpstr>
      <vt:lpstr>Monday Bell Schedule</vt:lpstr>
      <vt:lpstr>Flex Bell Schedule (Tuesday-Friday)</vt:lpstr>
      <vt:lpstr>What is Flex?</vt:lpstr>
      <vt:lpstr>For Next week…</vt:lpstr>
      <vt:lpstr>Wednesday Sept 3rd-Friday Sept 5th</vt:lpstr>
      <vt:lpstr>How to read your timetable</vt:lpstr>
      <vt:lpstr>PowerPoint Presentation</vt:lpstr>
      <vt:lpstr>PowerPoint Presentation</vt:lpstr>
      <vt:lpstr>Semester 1 Classes</vt:lpstr>
      <vt:lpstr>PowerPoint Presentation</vt:lpstr>
      <vt:lpstr>General Layout of the School</vt:lpstr>
      <vt:lpstr>General Layout of the School</vt:lpstr>
      <vt:lpstr>General Layout of the School</vt:lpstr>
      <vt:lpstr>If you haven’t downloaded it yet…</vt:lpstr>
      <vt:lpstr>What are some tips to having a good year at PMSS?</vt:lpstr>
      <vt:lpstr>Get involved with school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Port Moody Secondary School</dc:title>
  <dc:creator>TheOne</dc:creator>
  <cp:lastModifiedBy>Tsui, Joni</cp:lastModifiedBy>
  <cp:revision>67</cp:revision>
  <dcterms:created xsi:type="dcterms:W3CDTF">2008-08-19T21:54:09Z</dcterms:created>
  <dcterms:modified xsi:type="dcterms:W3CDTF">2025-08-28T17:41:21Z</dcterms:modified>
</cp:coreProperties>
</file>